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  <p:sldId id="289" r:id="rId4"/>
    <p:sldId id="290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ECFF"/>
    <a:srgbClr val="002060"/>
    <a:srgbClr val="9DC3E6"/>
    <a:srgbClr val="DEEBF7"/>
    <a:srgbClr val="FFCC99"/>
    <a:srgbClr val="FF9966"/>
    <a:srgbClr val="FFCCCC"/>
    <a:srgbClr val="FF66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42510" y="593685"/>
            <a:ext cx="1584839" cy="675075"/>
            <a:chOff x="3201226" y="2485950"/>
            <a:chExt cx="2329753" cy="992377"/>
          </a:xfrm>
        </p:grpSpPr>
        <p:sp>
          <p:nvSpPr>
            <p:cNvPr id="3" name="片側の 2 つの角を丸めた四角形 225"/>
            <p:cNvSpPr/>
            <p:nvPr/>
          </p:nvSpPr>
          <p:spPr bwMode="auto">
            <a:xfrm>
              <a:off x="3215753" y="2485950"/>
              <a:ext cx="2291818" cy="863142"/>
            </a:xfrm>
            <a:prstGeom prst="round2SameRect">
              <a:avLst>
                <a:gd name="adj1" fmla="val 11724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226"/>
            <p:cNvSpPr/>
            <p:nvPr/>
          </p:nvSpPr>
          <p:spPr bwMode="auto">
            <a:xfrm>
              <a:off x="3201226" y="3287107"/>
              <a:ext cx="2329753" cy="79902"/>
            </a:xfrm>
            <a:prstGeom prst="round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片側の 2 つの角を丸めた四角形 227"/>
            <p:cNvSpPr/>
            <p:nvPr/>
          </p:nvSpPr>
          <p:spPr bwMode="auto">
            <a:xfrm rot="5400000">
              <a:off x="3058500" y="2764328"/>
              <a:ext cx="451927" cy="137426"/>
            </a:xfrm>
            <a:prstGeom prst="round2SameRect">
              <a:avLst>
                <a:gd name="adj1" fmla="val 18018"/>
                <a:gd name="adj2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228"/>
            <p:cNvSpPr/>
            <p:nvPr/>
          </p:nvSpPr>
          <p:spPr bwMode="auto">
            <a:xfrm>
              <a:off x="3440778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229"/>
            <p:cNvSpPr/>
            <p:nvPr/>
          </p:nvSpPr>
          <p:spPr bwMode="auto">
            <a:xfrm>
              <a:off x="5095308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片側の 2 つの角を丸めた四角形 230"/>
            <p:cNvSpPr/>
            <p:nvPr/>
          </p:nvSpPr>
          <p:spPr bwMode="auto">
            <a:xfrm>
              <a:off x="3846599" y="2647428"/>
              <a:ext cx="370049" cy="720053"/>
            </a:xfrm>
            <a:prstGeom prst="round2SameRect">
              <a:avLst>
                <a:gd name="adj1" fmla="val 11023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231"/>
            <p:cNvSpPr/>
            <p:nvPr/>
          </p:nvSpPr>
          <p:spPr bwMode="auto">
            <a:xfrm>
              <a:off x="3523263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232"/>
            <p:cNvSpPr/>
            <p:nvPr/>
          </p:nvSpPr>
          <p:spPr bwMode="auto">
            <a:xfrm>
              <a:off x="5009003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233"/>
            <p:cNvSpPr/>
            <p:nvPr/>
          </p:nvSpPr>
          <p:spPr bwMode="auto">
            <a:xfrm>
              <a:off x="5091488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234"/>
            <p:cNvSpPr/>
            <p:nvPr/>
          </p:nvSpPr>
          <p:spPr bwMode="auto">
            <a:xfrm>
              <a:off x="468289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235"/>
            <p:cNvSpPr/>
            <p:nvPr/>
          </p:nvSpPr>
          <p:spPr bwMode="auto">
            <a:xfrm>
              <a:off x="428157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236"/>
            <p:cNvSpPr/>
            <p:nvPr/>
          </p:nvSpPr>
          <p:spPr bwMode="auto">
            <a:xfrm>
              <a:off x="343575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237"/>
            <p:cNvSpPr/>
            <p:nvPr/>
          </p:nvSpPr>
          <p:spPr bwMode="auto">
            <a:xfrm>
              <a:off x="3888534" y="2705035"/>
              <a:ext cx="286177" cy="250525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3036510" y="70811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>
                <a:latin typeface="+mj-ea"/>
                <a:ea typeface="+mj-ea"/>
              </a:rPr>
              <a:t>◆送迎バス時刻表◆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7823655" y="593685"/>
            <a:ext cx="1584839" cy="675075"/>
            <a:chOff x="3201226" y="2485950"/>
            <a:chExt cx="2329753" cy="992377"/>
          </a:xfrm>
        </p:grpSpPr>
        <p:sp>
          <p:nvSpPr>
            <p:cNvPr id="18" name="片側の 2 つの角を丸めた四角形 225"/>
            <p:cNvSpPr/>
            <p:nvPr/>
          </p:nvSpPr>
          <p:spPr bwMode="auto">
            <a:xfrm>
              <a:off x="3215753" y="2485950"/>
              <a:ext cx="2291818" cy="863142"/>
            </a:xfrm>
            <a:prstGeom prst="round2SameRect">
              <a:avLst>
                <a:gd name="adj1" fmla="val 11724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226"/>
            <p:cNvSpPr/>
            <p:nvPr/>
          </p:nvSpPr>
          <p:spPr bwMode="auto">
            <a:xfrm>
              <a:off x="3201226" y="3287107"/>
              <a:ext cx="2329753" cy="79902"/>
            </a:xfrm>
            <a:prstGeom prst="round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片側の 2 つの角を丸めた四角形 227"/>
            <p:cNvSpPr/>
            <p:nvPr/>
          </p:nvSpPr>
          <p:spPr bwMode="auto">
            <a:xfrm rot="5400000">
              <a:off x="3058500" y="2764328"/>
              <a:ext cx="451927" cy="137426"/>
            </a:xfrm>
            <a:prstGeom prst="round2SameRect">
              <a:avLst>
                <a:gd name="adj1" fmla="val 18018"/>
                <a:gd name="adj2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28"/>
            <p:cNvSpPr/>
            <p:nvPr/>
          </p:nvSpPr>
          <p:spPr bwMode="auto">
            <a:xfrm>
              <a:off x="3440778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229"/>
            <p:cNvSpPr/>
            <p:nvPr/>
          </p:nvSpPr>
          <p:spPr bwMode="auto">
            <a:xfrm>
              <a:off x="5095308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片側の 2 つの角を丸めた四角形 230"/>
            <p:cNvSpPr/>
            <p:nvPr/>
          </p:nvSpPr>
          <p:spPr bwMode="auto">
            <a:xfrm>
              <a:off x="3846599" y="2647428"/>
              <a:ext cx="370049" cy="720053"/>
            </a:xfrm>
            <a:prstGeom prst="round2SameRect">
              <a:avLst>
                <a:gd name="adj1" fmla="val 11023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1"/>
            <p:cNvSpPr/>
            <p:nvPr/>
          </p:nvSpPr>
          <p:spPr bwMode="auto">
            <a:xfrm>
              <a:off x="3523263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32"/>
            <p:cNvSpPr/>
            <p:nvPr/>
          </p:nvSpPr>
          <p:spPr bwMode="auto">
            <a:xfrm>
              <a:off x="5009003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33"/>
            <p:cNvSpPr/>
            <p:nvPr/>
          </p:nvSpPr>
          <p:spPr bwMode="auto">
            <a:xfrm>
              <a:off x="5091488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34"/>
            <p:cNvSpPr/>
            <p:nvPr/>
          </p:nvSpPr>
          <p:spPr bwMode="auto">
            <a:xfrm>
              <a:off x="468289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35"/>
            <p:cNvSpPr/>
            <p:nvPr/>
          </p:nvSpPr>
          <p:spPr bwMode="auto">
            <a:xfrm>
              <a:off x="428157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36"/>
            <p:cNvSpPr/>
            <p:nvPr/>
          </p:nvSpPr>
          <p:spPr bwMode="auto">
            <a:xfrm>
              <a:off x="343575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37"/>
            <p:cNvSpPr/>
            <p:nvPr/>
          </p:nvSpPr>
          <p:spPr bwMode="auto">
            <a:xfrm>
              <a:off x="3888534" y="2705035"/>
              <a:ext cx="286177" cy="250525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正方形/長方形 31"/>
          <p:cNvSpPr/>
          <p:nvPr/>
        </p:nvSpPr>
        <p:spPr bwMode="auto">
          <a:xfrm>
            <a:off x="552390" y="5544235"/>
            <a:ext cx="457669" cy="94510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ご注意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1014700" y="5544235"/>
            <a:ext cx="8393795" cy="9451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lIns="108000" tIns="108000" rIns="108000" bIns="108000" rtlCol="0" anchor="t"/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交通状態や天候</a:t>
            </a:r>
            <a:r>
              <a:rPr lang="ja-JP" altLang="en-US" sz="1200" dirty="0">
                <a:latin typeface="+mj-ea"/>
                <a:ea typeface="+mj-ea"/>
              </a:rPr>
              <a:t>により遅延や運休する場合ありますのでご了承ください。</a:t>
            </a:r>
            <a:endParaRPr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車いすでご利用の場合は、付き添いの方もご同乗でお願いします。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定員が超過する場合は、乗車をお断りする場合があります。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lang="ja-JP" altLang="en-US" sz="1200" dirty="0">
                <a:latin typeface="+mj-ea"/>
                <a:ea typeface="+mj-ea"/>
              </a:rPr>
              <a:t>施設ご利用以外の方は乗車できません。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495605" y="179586"/>
            <a:ext cx="1335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dirty="0">
                <a:latin typeface="+mj-ea"/>
                <a:ea typeface="+mj-ea"/>
              </a:rPr>
              <a:t>（</a:t>
            </a:r>
            <a:r>
              <a:rPr kumimoji="1" lang="en-US" altLang="ja-JP" sz="1000" dirty="0">
                <a:latin typeface="+mj-ea"/>
                <a:ea typeface="+mj-ea"/>
              </a:rPr>
              <a:t>20xx</a:t>
            </a:r>
            <a:r>
              <a:rPr kumimoji="1" lang="ja-JP" altLang="en-US" sz="1000" dirty="0">
                <a:latin typeface="+mj-ea"/>
                <a:ea typeface="+mj-ea"/>
              </a:rPr>
              <a:t>年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月改定）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956633" y="342610"/>
            <a:ext cx="2037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/>
              <a:t>〇〇</a:t>
            </a:r>
            <a:r>
              <a:rPr lang="ja-JP" altLang="en-US" sz="2400" b="1" dirty="0">
                <a:latin typeface="+mj-lt"/>
              </a:rPr>
              <a:t>〇〇</a:t>
            </a:r>
            <a:r>
              <a:rPr kumimoji="1" lang="ja-JP" altLang="en-US" sz="2400" b="1" dirty="0">
                <a:latin typeface="+mj-lt"/>
                <a:ea typeface="+mj-ea"/>
              </a:rPr>
              <a:t>病院</a:t>
            </a:r>
          </a:p>
        </p:txBody>
      </p:sp>
      <p:graphicFrame>
        <p:nvGraphicFramePr>
          <p:cNvPr id="36" name="表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916344"/>
              </p:ext>
            </p:extLst>
          </p:nvPr>
        </p:nvGraphicFramePr>
        <p:xfrm>
          <a:off x="542510" y="1389060"/>
          <a:ext cx="8865984" cy="4011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5435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900100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4050449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+mj-ea"/>
                          <a:ea typeface="+mj-ea"/>
                        </a:rPr>
                        <a:t>平日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+mj-ea"/>
                          <a:ea typeface="+mj-ea"/>
                        </a:rPr>
                        <a:t>時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>
                          <a:latin typeface="+mj-ea"/>
                          <a:ea typeface="+mj-ea"/>
                        </a:rPr>
                        <a:t>日曜・祝日</a:t>
                      </a:r>
                      <a:endParaRPr kumimoji="1" lang="ja-JP" altLang="en-US" sz="14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+mj-lt"/>
                          <a:ea typeface="+mj-ea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07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+mj-lt"/>
                          <a:ea typeface="+mj-ea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08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09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10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11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12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13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14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15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16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3230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+mj-lt"/>
                          <a:ea typeface="+mj-ea"/>
                        </a:rPr>
                        <a:t>17</a:t>
                      </a:r>
                      <a:endParaRPr kumimoji="1" lang="ja-JP" altLang="en-US" sz="16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　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42510" y="593685"/>
            <a:ext cx="1584839" cy="675075"/>
            <a:chOff x="3201226" y="2485950"/>
            <a:chExt cx="2329753" cy="992377"/>
          </a:xfrm>
        </p:grpSpPr>
        <p:sp>
          <p:nvSpPr>
            <p:cNvPr id="3" name="片側の 2 つの角を丸めた四角形 225"/>
            <p:cNvSpPr/>
            <p:nvPr/>
          </p:nvSpPr>
          <p:spPr bwMode="auto">
            <a:xfrm>
              <a:off x="3215753" y="2485950"/>
              <a:ext cx="2291818" cy="863142"/>
            </a:xfrm>
            <a:prstGeom prst="round2SameRect">
              <a:avLst>
                <a:gd name="adj1" fmla="val 11724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226"/>
            <p:cNvSpPr/>
            <p:nvPr/>
          </p:nvSpPr>
          <p:spPr bwMode="auto">
            <a:xfrm>
              <a:off x="3201226" y="3287107"/>
              <a:ext cx="2329753" cy="79902"/>
            </a:xfrm>
            <a:prstGeom prst="round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片側の 2 つの角を丸めた四角形 227"/>
            <p:cNvSpPr/>
            <p:nvPr/>
          </p:nvSpPr>
          <p:spPr bwMode="auto">
            <a:xfrm rot="5400000">
              <a:off x="3058500" y="2764328"/>
              <a:ext cx="451927" cy="137426"/>
            </a:xfrm>
            <a:prstGeom prst="round2SameRect">
              <a:avLst>
                <a:gd name="adj1" fmla="val 18018"/>
                <a:gd name="adj2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228"/>
            <p:cNvSpPr/>
            <p:nvPr/>
          </p:nvSpPr>
          <p:spPr bwMode="auto">
            <a:xfrm>
              <a:off x="3440778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229"/>
            <p:cNvSpPr/>
            <p:nvPr/>
          </p:nvSpPr>
          <p:spPr bwMode="auto">
            <a:xfrm>
              <a:off x="5095308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片側の 2 つの角を丸めた四角形 230"/>
            <p:cNvSpPr/>
            <p:nvPr/>
          </p:nvSpPr>
          <p:spPr bwMode="auto">
            <a:xfrm>
              <a:off x="3846599" y="2647428"/>
              <a:ext cx="370049" cy="720053"/>
            </a:xfrm>
            <a:prstGeom prst="round2SameRect">
              <a:avLst>
                <a:gd name="adj1" fmla="val 11023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231"/>
            <p:cNvSpPr/>
            <p:nvPr/>
          </p:nvSpPr>
          <p:spPr bwMode="auto">
            <a:xfrm>
              <a:off x="3523263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232"/>
            <p:cNvSpPr/>
            <p:nvPr/>
          </p:nvSpPr>
          <p:spPr bwMode="auto">
            <a:xfrm>
              <a:off x="5009003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233"/>
            <p:cNvSpPr/>
            <p:nvPr/>
          </p:nvSpPr>
          <p:spPr bwMode="auto">
            <a:xfrm>
              <a:off x="5091488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234"/>
            <p:cNvSpPr/>
            <p:nvPr/>
          </p:nvSpPr>
          <p:spPr bwMode="auto">
            <a:xfrm>
              <a:off x="468289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235"/>
            <p:cNvSpPr/>
            <p:nvPr/>
          </p:nvSpPr>
          <p:spPr bwMode="auto">
            <a:xfrm>
              <a:off x="428157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236"/>
            <p:cNvSpPr/>
            <p:nvPr/>
          </p:nvSpPr>
          <p:spPr bwMode="auto">
            <a:xfrm>
              <a:off x="343575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237"/>
            <p:cNvSpPr/>
            <p:nvPr/>
          </p:nvSpPr>
          <p:spPr bwMode="auto">
            <a:xfrm>
              <a:off x="3888534" y="2705035"/>
              <a:ext cx="286177" cy="250525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3036510" y="70811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>
                <a:latin typeface="+mj-ea"/>
                <a:ea typeface="+mj-ea"/>
              </a:rPr>
              <a:t>◆送迎バス時刻表◆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7823655" y="593685"/>
            <a:ext cx="1584839" cy="675075"/>
            <a:chOff x="3201226" y="2485950"/>
            <a:chExt cx="2329753" cy="992377"/>
          </a:xfrm>
        </p:grpSpPr>
        <p:sp>
          <p:nvSpPr>
            <p:cNvPr id="18" name="片側の 2 つの角を丸めた四角形 225"/>
            <p:cNvSpPr/>
            <p:nvPr/>
          </p:nvSpPr>
          <p:spPr bwMode="auto">
            <a:xfrm>
              <a:off x="3215753" y="2485950"/>
              <a:ext cx="2291818" cy="863142"/>
            </a:xfrm>
            <a:prstGeom prst="round2SameRect">
              <a:avLst>
                <a:gd name="adj1" fmla="val 11724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226"/>
            <p:cNvSpPr/>
            <p:nvPr/>
          </p:nvSpPr>
          <p:spPr bwMode="auto">
            <a:xfrm>
              <a:off x="3201226" y="3287107"/>
              <a:ext cx="2329753" cy="79902"/>
            </a:xfrm>
            <a:prstGeom prst="round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片側の 2 つの角を丸めた四角形 227"/>
            <p:cNvSpPr/>
            <p:nvPr/>
          </p:nvSpPr>
          <p:spPr bwMode="auto">
            <a:xfrm rot="5400000">
              <a:off x="3058500" y="2764328"/>
              <a:ext cx="451927" cy="137426"/>
            </a:xfrm>
            <a:prstGeom prst="round2SameRect">
              <a:avLst>
                <a:gd name="adj1" fmla="val 18018"/>
                <a:gd name="adj2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28"/>
            <p:cNvSpPr/>
            <p:nvPr/>
          </p:nvSpPr>
          <p:spPr bwMode="auto">
            <a:xfrm>
              <a:off x="3440778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229"/>
            <p:cNvSpPr/>
            <p:nvPr/>
          </p:nvSpPr>
          <p:spPr bwMode="auto">
            <a:xfrm>
              <a:off x="5095308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片側の 2 つの角を丸めた四角形 230"/>
            <p:cNvSpPr/>
            <p:nvPr/>
          </p:nvSpPr>
          <p:spPr bwMode="auto">
            <a:xfrm>
              <a:off x="3846599" y="2647428"/>
              <a:ext cx="370049" cy="720053"/>
            </a:xfrm>
            <a:prstGeom prst="round2SameRect">
              <a:avLst>
                <a:gd name="adj1" fmla="val 11023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1"/>
            <p:cNvSpPr/>
            <p:nvPr/>
          </p:nvSpPr>
          <p:spPr bwMode="auto">
            <a:xfrm>
              <a:off x="3523263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32"/>
            <p:cNvSpPr/>
            <p:nvPr/>
          </p:nvSpPr>
          <p:spPr bwMode="auto">
            <a:xfrm>
              <a:off x="5009003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33"/>
            <p:cNvSpPr/>
            <p:nvPr/>
          </p:nvSpPr>
          <p:spPr bwMode="auto">
            <a:xfrm>
              <a:off x="5091488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34"/>
            <p:cNvSpPr/>
            <p:nvPr/>
          </p:nvSpPr>
          <p:spPr bwMode="auto">
            <a:xfrm>
              <a:off x="468289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35"/>
            <p:cNvSpPr/>
            <p:nvPr/>
          </p:nvSpPr>
          <p:spPr bwMode="auto">
            <a:xfrm>
              <a:off x="428157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36"/>
            <p:cNvSpPr/>
            <p:nvPr/>
          </p:nvSpPr>
          <p:spPr bwMode="auto">
            <a:xfrm>
              <a:off x="343575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37"/>
            <p:cNvSpPr/>
            <p:nvPr/>
          </p:nvSpPr>
          <p:spPr bwMode="auto">
            <a:xfrm>
              <a:off x="3888534" y="2705035"/>
              <a:ext cx="286177" cy="250525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正方形/長方形 31"/>
          <p:cNvSpPr/>
          <p:nvPr/>
        </p:nvSpPr>
        <p:spPr bwMode="auto">
          <a:xfrm>
            <a:off x="552390" y="5544235"/>
            <a:ext cx="457669" cy="94510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ご注意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1014700" y="5544235"/>
            <a:ext cx="8393795" cy="9451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lIns="108000" tIns="108000" rIns="108000" bIns="108000" rtlCol="0" anchor="t"/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交通状態や天候</a:t>
            </a:r>
            <a:r>
              <a:rPr lang="ja-JP" altLang="en-US" sz="1200" dirty="0">
                <a:latin typeface="+mj-ea"/>
                <a:ea typeface="+mj-ea"/>
              </a:rPr>
              <a:t>により遅延や運休する場合ありますのでご了承ください。</a:t>
            </a:r>
            <a:endParaRPr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車いすでご利用の場合は、付き添いの方もご同乗でお願いします。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定員が超過する場合は、乗車をお断りする場合があります。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lang="ja-JP" altLang="en-US" sz="1200" dirty="0">
                <a:latin typeface="+mj-ea"/>
                <a:ea typeface="+mj-ea"/>
              </a:rPr>
              <a:t>施設ご利用以外の方は乗車できません。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495605" y="179586"/>
            <a:ext cx="1335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dirty="0">
                <a:latin typeface="+mj-ea"/>
                <a:ea typeface="+mj-ea"/>
              </a:rPr>
              <a:t>（</a:t>
            </a:r>
            <a:r>
              <a:rPr kumimoji="1" lang="en-US" altLang="ja-JP" sz="1000" dirty="0">
                <a:latin typeface="+mj-ea"/>
                <a:ea typeface="+mj-ea"/>
              </a:rPr>
              <a:t>20xx</a:t>
            </a:r>
            <a:r>
              <a:rPr kumimoji="1" lang="ja-JP" altLang="en-US" sz="1000" dirty="0">
                <a:latin typeface="+mj-ea"/>
                <a:ea typeface="+mj-ea"/>
              </a:rPr>
              <a:t>年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月改定）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956633" y="342610"/>
            <a:ext cx="2037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/>
              <a:t>〇〇</a:t>
            </a:r>
            <a:r>
              <a:rPr lang="ja-JP" altLang="en-US" sz="2400" b="1" dirty="0">
                <a:latin typeface="+mj-lt"/>
              </a:rPr>
              <a:t>〇〇</a:t>
            </a:r>
            <a:r>
              <a:rPr kumimoji="1" lang="ja-JP" altLang="en-US" sz="2400" b="1" dirty="0">
                <a:latin typeface="+mj-lt"/>
                <a:ea typeface="+mj-ea"/>
              </a:rPr>
              <a:t>病院</a:t>
            </a:r>
          </a:p>
        </p:txBody>
      </p:sp>
      <p:graphicFrame>
        <p:nvGraphicFramePr>
          <p:cNvPr id="36" name="表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949662"/>
              </p:ext>
            </p:extLst>
          </p:nvPr>
        </p:nvGraphicFramePr>
        <p:xfrm>
          <a:off x="542510" y="1757643"/>
          <a:ext cx="4230470" cy="357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8279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429489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932702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平日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時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日曜・祝日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07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08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09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10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16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17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graphicFrame>
        <p:nvGraphicFramePr>
          <p:cNvPr id="37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949662"/>
              </p:ext>
            </p:extLst>
          </p:nvPr>
        </p:nvGraphicFramePr>
        <p:xfrm>
          <a:off x="5165785" y="1757643"/>
          <a:ext cx="4230470" cy="357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8279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429489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932702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平日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ea"/>
                          <a:ea typeface="+mj-ea"/>
                        </a:rPr>
                        <a:t>時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>
                          <a:latin typeface="+mj-ea"/>
                          <a:ea typeface="+mj-ea"/>
                        </a:rPr>
                        <a:t>日曜・祝日</a:t>
                      </a:r>
                      <a:endParaRPr kumimoji="1" lang="ja-JP" altLang="en-US" sz="100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07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08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09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10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16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ea"/>
                          <a:ea typeface="+mj-ea"/>
                        </a:rPr>
                        <a:t>17</a:t>
                      </a:r>
                      <a:endParaRPr kumimoji="1" lang="ja-JP" altLang="en-US" sz="10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40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50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38" name="テキスト ボックス 37"/>
          <p:cNvSpPr txBox="1"/>
          <p:nvPr/>
        </p:nvSpPr>
        <p:spPr>
          <a:xfrm>
            <a:off x="542510" y="1418574"/>
            <a:ext cx="4230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+mj-ea"/>
                <a:ea typeface="+mj-ea"/>
              </a:rPr>
              <a:t>〇〇〇駅</a:t>
            </a:r>
            <a:endParaRPr kumimoji="1" lang="ja-JP" altLang="en-US" sz="1600" b="1" dirty="0">
              <a:latin typeface="+mj-ea"/>
              <a:ea typeface="+mj-ea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165785" y="1418574"/>
            <a:ext cx="4230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+mj-ea"/>
                <a:ea typeface="+mj-ea"/>
              </a:rPr>
              <a:t>〇〇〇駅</a:t>
            </a:r>
            <a:endParaRPr kumimoji="1" lang="ja-JP" altLang="en-US" sz="16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89642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42510" y="593685"/>
            <a:ext cx="1584839" cy="675075"/>
            <a:chOff x="3201226" y="2485950"/>
            <a:chExt cx="2329753" cy="992377"/>
          </a:xfrm>
        </p:grpSpPr>
        <p:sp>
          <p:nvSpPr>
            <p:cNvPr id="3" name="片側の 2 つの角を丸めた四角形 225"/>
            <p:cNvSpPr/>
            <p:nvPr/>
          </p:nvSpPr>
          <p:spPr bwMode="auto">
            <a:xfrm>
              <a:off x="3215753" y="2485950"/>
              <a:ext cx="2291818" cy="863142"/>
            </a:xfrm>
            <a:prstGeom prst="round2SameRect">
              <a:avLst>
                <a:gd name="adj1" fmla="val 11724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226"/>
            <p:cNvSpPr/>
            <p:nvPr/>
          </p:nvSpPr>
          <p:spPr bwMode="auto">
            <a:xfrm>
              <a:off x="3201226" y="3287107"/>
              <a:ext cx="2329753" cy="79902"/>
            </a:xfrm>
            <a:prstGeom prst="round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片側の 2 つの角を丸めた四角形 227"/>
            <p:cNvSpPr/>
            <p:nvPr/>
          </p:nvSpPr>
          <p:spPr bwMode="auto">
            <a:xfrm rot="5400000">
              <a:off x="3058500" y="2764328"/>
              <a:ext cx="451927" cy="137426"/>
            </a:xfrm>
            <a:prstGeom prst="round2SameRect">
              <a:avLst>
                <a:gd name="adj1" fmla="val 18018"/>
                <a:gd name="adj2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228"/>
            <p:cNvSpPr/>
            <p:nvPr/>
          </p:nvSpPr>
          <p:spPr bwMode="auto">
            <a:xfrm>
              <a:off x="3440778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229"/>
            <p:cNvSpPr/>
            <p:nvPr/>
          </p:nvSpPr>
          <p:spPr bwMode="auto">
            <a:xfrm>
              <a:off x="5095308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片側の 2 つの角を丸めた四角形 230"/>
            <p:cNvSpPr/>
            <p:nvPr/>
          </p:nvSpPr>
          <p:spPr bwMode="auto">
            <a:xfrm>
              <a:off x="3846599" y="2647428"/>
              <a:ext cx="370049" cy="720053"/>
            </a:xfrm>
            <a:prstGeom prst="round2SameRect">
              <a:avLst>
                <a:gd name="adj1" fmla="val 11023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231"/>
            <p:cNvSpPr/>
            <p:nvPr/>
          </p:nvSpPr>
          <p:spPr bwMode="auto">
            <a:xfrm>
              <a:off x="3523263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232"/>
            <p:cNvSpPr/>
            <p:nvPr/>
          </p:nvSpPr>
          <p:spPr bwMode="auto">
            <a:xfrm>
              <a:off x="5009003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233"/>
            <p:cNvSpPr/>
            <p:nvPr/>
          </p:nvSpPr>
          <p:spPr bwMode="auto">
            <a:xfrm>
              <a:off x="5091488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234"/>
            <p:cNvSpPr/>
            <p:nvPr/>
          </p:nvSpPr>
          <p:spPr bwMode="auto">
            <a:xfrm>
              <a:off x="468289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235"/>
            <p:cNvSpPr/>
            <p:nvPr/>
          </p:nvSpPr>
          <p:spPr bwMode="auto">
            <a:xfrm>
              <a:off x="428157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236"/>
            <p:cNvSpPr/>
            <p:nvPr/>
          </p:nvSpPr>
          <p:spPr bwMode="auto">
            <a:xfrm>
              <a:off x="343575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237"/>
            <p:cNvSpPr/>
            <p:nvPr/>
          </p:nvSpPr>
          <p:spPr bwMode="auto">
            <a:xfrm>
              <a:off x="3888534" y="2705035"/>
              <a:ext cx="286177" cy="250525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3036510" y="70811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>
                <a:latin typeface="+mj-ea"/>
                <a:ea typeface="+mj-ea"/>
              </a:rPr>
              <a:t>◆送迎バス時刻表◆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7823655" y="593685"/>
            <a:ext cx="1584839" cy="675075"/>
            <a:chOff x="3201226" y="2485950"/>
            <a:chExt cx="2329753" cy="992377"/>
          </a:xfrm>
        </p:grpSpPr>
        <p:sp>
          <p:nvSpPr>
            <p:cNvPr id="18" name="片側の 2 つの角を丸めた四角形 225"/>
            <p:cNvSpPr/>
            <p:nvPr/>
          </p:nvSpPr>
          <p:spPr bwMode="auto">
            <a:xfrm>
              <a:off x="3215753" y="2485950"/>
              <a:ext cx="2291818" cy="863142"/>
            </a:xfrm>
            <a:prstGeom prst="round2SameRect">
              <a:avLst>
                <a:gd name="adj1" fmla="val 11724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226"/>
            <p:cNvSpPr/>
            <p:nvPr/>
          </p:nvSpPr>
          <p:spPr bwMode="auto">
            <a:xfrm>
              <a:off x="3201226" y="3287107"/>
              <a:ext cx="2329753" cy="79902"/>
            </a:xfrm>
            <a:prstGeom prst="round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片側の 2 つの角を丸めた四角形 227"/>
            <p:cNvSpPr/>
            <p:nvPr/>
          </p:nvSpPr>
          <p:spPr bwMode="auto">
            <a:xfrm rot="5400000">
              <a:off x="3058500" y="2764328"/>
              <a:ext cx="451927" cy="137426"/>
            </a:xfrm>
            <a:prstGeom prst="round2SameRect">
              <a:avLst>
                <a:gd name="adj1" fmla="val 18018"/>
                <a:gd name="adj2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28"/>
            <p:cNvSpPr/>
            <p:nvPr/>
          </p:nvSpPr>
          <p:spPr bwMode="auto">
            <a:xfrm>
              <a:off x="3440778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229"/>
            <p:cNvSpPr/>
            <p:nvPr/>
          </p:nvSpPr>
          <p:spPr bwMode="auto">
            <a:xfrm>
              <a:off x="5095308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片側の 2 つの角を丸めた四角形 230"/>
            <p:cNvSpPr/>
            <p:nvPr/>
          </p:nvSpPr>
          <p:spPr bwMode="auto">
            <a:xfrm>
              <a:off x="3846599" y="2647428"/>
              <a:ext cx="370049" cy="720053"/>
            </a:xfrm>
            <a:prstGeom prst="round2SameRect">
              <a:avLst>
                <a:gd name="adj1" fmla="val 11023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1"/>
            <p:cNvSpPr/>
            <p:nvPr/>
          </p:nvSpPr>
          <p:spPr bwMode="auto">
            <a:xfrm>
              <a:off x="3523263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32"/>
            <p:cNvSpPr/>
            <p:nvPr/>
          </p:nvSpPr>
          <p:spPr bwMode="auto">
            <a:xfrm>
              <a:off x="5009003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33"/>
            <p:cNvSpPr/>
            <p:nvPr/>
          </p:nvSpPr>
          <p:spPr bwMode="auto">
            <a:xfrm>
              <a:off x="5091488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34"/>
            <p:cNvSpPr/>
            <p:nvPr/>
          </p:nvSpPr>
          <p:spPr bwMode="auto">
            <a:xfrm>
              <a:off x="468289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35"/>
            <p:cNvSpPr/>
            <p:nvPr/>
          </p:nvSpPr>
          <p:spPr bwMode="auto">
            <a:xfrm>
              <a:off x="428157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36"/>
            <p:cNvSpPr/>
            <p:nvPr/>
          </p:nvSpPr>
          <p:spPr bwMode="auto">
            <a:xfrm>
              <a:off x="343575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37"/>
            <p:cNvSpPr/>
            <p:nvPr/>
          </p:nvSpPr>
          <p:spPr bwMode="auto">
            <a:xfrm>
              <a:off x="3888534" y="2705035"/>
              <a:ext cx="286177" cy="250525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正方形/長方形 31"/>
          <p:cNvSpPr/>
          <p:nvPr/>
        </p:nvSpPr>
        <p:spPr bwMode="auto">
          <a:xfrm>
            <a:off x="552390" y="5544235"/>
            <a:ext cx="457669" cy="94510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ご注意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1014700" y="5544235"/>
            <a:ext cx="8393795" cy="9451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lIns="108000" tIns="108000" rIns="108000" bIns="108000" rtlCol="0" anchor="t"/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交通状態や天候</a:t>
            </a:r>
            <a:r>
              <a:rPr lang="ja-JP" altLang="en-US" sz="1200" dirty="0">
                <a:latin typeface="+mj-ea"/>
                <a:ea typeface="+mj-ea"/>
              </a:rPr>
              <a:t>により遅延や運休する場合ありますのでご了承ください。</a:t>
            </a:r>
            <a:endParaRPr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車いすでご利用の場合は、付き添いの方もご同乗でお願いします。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定員が超過する場合は、乗車をお断りする場合があります。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lang="ja-JP" altLang="en-US" sz="1200" dirty="0">
                <a:latin typeface="+mj-ea"/>
                <a:ea typeface="+mj-ea"/>
              </a:rPr>
              <a:t>施設ご利用以外の方は乗車できません。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495605" y="179586"/>
            <a:ext cx="1335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dirty="0">
                <a:latin typeface="+mj-ea"/>
                <a:ea typeface="+mj-ea"/>
              </a:rPr>
              <a:t>（</a:t>
            </a:r>
            <a:r>
              <a:rPr kumimoji="1" lang="en-US" altLang="ja-JP" sz="1000" dirty="0">
                <a:latin typeface="+mj-ea"/>
                <a:ea typeface="+mj-ea"/>
              </a:rPr>
              <a:t>20xx</a:t>
            </a:r>
            <a:r>
              <a:rPr kumimoji="1" lang="ja-JP" altLang="en-US" sz="1000" dirty="0">
                <a:latin typeface="+mj-ea"/>
                <a:ea typeface="+mj-ea"/>
              </a:rPr>
              <a:t>年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月改定）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956633" y="342610"/>
            <a:ext cx="2037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/>
              <a:t>〇〇</a:t>
            </a:r>
            <a:r>
              <a:rPr lang="ja-JP" altLang="en-US" sz="2400" b="1" dirty="0">
                <a:latin typeface="+mj-lt"/>
              </a:rPr>
              <a:t>〇〇</a:t>
            </a:r>
            <a:r>
              <a:rPr kumimoji="1" lang="ja-JP" altLang="en-US" sz="2400" b="1" dirty="0">
                <a:latin typeface="+mj-lt"/>
                <a:ea typeface="+mj-ea"/>
              </a:rPr>
              <a:t>病院</a:t>
            </a:r>
          </a:p>
        </p:txBody>
      </p:sp>
      <p:graphicFrame>
        <p:nvGraphicFramePr>
          <p:cNvPr id="36" name="表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480339"/>
              </p:ext>
            </p:extLst>
          </p:nvPr>
        </p:nvGraphicFramePr>
        <p:xfrm>
          <a:off x="542510" y="1757643"/>
          <a:ext cx="2745305" cy="357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540060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125125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lt"/>
                          <a:ea typeface="+mj-ea"/>
                        </a:rPr>
                        <a:t>平日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lt"/>
                          <a:ea typeface="+mj-ea"/>
                        </a:rPr>
                        <a:t>時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>
                          <a:latin typeface="+mj-lt"/>
                          <a:ea typeface="+mj-ea"/>
                        </a:rPr>
                        <a:t>日曜・祝日</a:t>
                      </a:r>
                      <a:endParaRPr kumimoji="1" lang="ja-JP" altLang="en-US" sz="100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07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08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09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10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11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12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13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14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15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16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17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38" name="テキスト ボックス 37"/>
          <p:cNvSpPr txBox="1"/>
          <p:nvPr/>
        </p:nvSpPr>
        <p:spPr>
          <a:xfrm>
            <a:off x="542510" y="1418574"/>
            <a:ext cx="2745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+mj-ea"/>
                <a:ea typeface="+mj-ea"/>
              </a:rPr>
              <a:t>〇〇〇駅</a:t>
            </a:r>
            <a:endParaRPr kumimoji="1" lang="ja-JP" altLang="en-US" sz="1600" b="1" dirty="0">
              <a:latin typeface="+mj-ea"/>
              <a:ea typeface="+mj-ea"/>
            </a:endParaRPr>
          </a:p>
        </p:txBody>
      </p:sp>
      <p:graphicFrame>
        <p:nvGraphicFramePr>
          <p:cNvPr id="40" name="表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811518"/>
              </p:ext>
            </p:extLst>
          </p:nvPr>
        </p:nvGraphicFramePr>
        <p:xfrm>
          <a:off x="6647265" y="1757643"/>
          <a:ext cx="2745305" cy="357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540060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125125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lt"/>
                          <a:ea typeface="+mj-ea"/>
                        </a:rPr>
                        <a:t>平日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lt"/>
                          <a:ea typeface="+mj-ea"/>
                        </a:rPr>
                        <a:t>時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>
                          <a:latin typeface="+mj-lt"/>
                          <a:ea typeface="+mj-ea"/>
                        </a:rPr>
                        <a:t>日曜・祝日</a:t>
                      </a:r>
                      <a:endParaRPr kumimoji="1" lang="ja-JP" altLang="en-US" sz="100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07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08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09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10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11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12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13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14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15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16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17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41" name="テキスト ボックス 40"/>
          <p:cNvSpPr txBox="1"/>
          <p:nvPr/>
        </p:nvSpPr>
        <p:spPr>
          <a:xfrm>
            <a:off x="6647265" y="1418574"/>
            <a:ext cx="2745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+mj-ea"/>
                <a:ea typeface="+mj-ea"/>
              </a:rPr>
              <a:t>〇〇〇駅</a:t>
            </a:r>
            <a:endParaRPr kumimoji="1" lang="ja-JP" altLang="en-US" sz="1600" b="1" dirty="0">
              <a:latin typeface="+mj-ea"/>
              <a:ea typeface="+mj-ea"/>
            </a:endParaRPr>
          </a:p>
        </p:txBody>
      </p:sp>
      <p:graphicFrame>
        <p:nvGraphicFramePr>
          <p:cNvPr id="42" name="表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811518"/>
              </p:ext>
            </p:extLst>
          </p:nvPr>
        </p:nvGraphicFramePr>
        <p:xfrm>
          <a:off x="3613508" y="1757643"/>
          <a:ext cx="2745305" cy="3576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540060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125125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lt"/>
                          <a:ea typeface="+mj-ea"/>
                        </a:rPr>
                        <a:t>平日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>
                          <a:latin typeface="+mj-lt"/>
                          <a:ea typeface="+mj-ea"/>
                        </a:rPr>
                        <a:t>時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>
                          <a:latin typeface="+mj-lt"/>
                          <a:ea typeface="+mj-ea"/>
                        </a:rPr>
                        <a:t>日曜・祝日</a:t>
                      </a:r>
                      <a:endParaRPr kumimoji="1" lang="ja-JP" altLang="en-US" sz="100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07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08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09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10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11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12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13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14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15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16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2980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1" dirty="0">
                          <a:latin typeface="+mj-lt"/>
                          <a:ea typeface="+mj-ea"/>
                        </a:rPr>
                        <a:t>17</a:t>
                      </a:r>
                      <a:endParaRPr kumimoji="1" lang="ja-JP" altLang="en-US" sz="1000" b="1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00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20</a:t>
                      </a:r>
                      <a:endParaRPr kumimoji="1" lang="ja-JP" altLang="en-US" sz="10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43" name="テキスト ボックス 42"/>
          <p:cNvSpPr txBox="1"/>
          <p:nvPr/>
        </p:nvSpPr>
        <p:spPr>
          <a:xfrm>
            <a:off x="3613508" y="1418574"/>
            <a:ext cx="2745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+mj-ea"/>
                <a:ea typeface="+mj-ea"/>
              </a:rPr>
              <a:t>〇〇〇駅</a:t>
            </a:r>
            <a:endParaRPr kumimoji="1" lang="ja-JP" altLang="en-US" sz="16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34188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42510" y="593685"/>
            <a:ext cx="1584839" cy="675075"/>
            <a:chOff x="3201226" y="2485950"/>
            <a:chExt cx="2329753" cy="992377"/>
          </a:xfrm>
        </p:grpSpPr>
        <p:sp>
          <p:nvSpPr>
            <p:cNvPr id="3" name="片側の 2 つの角を丸めた四角形 225"/>
            <p:cNvSpPr/>
            <p:nvPr/>
          </p:nvSpPr>
          <p:spPr bwMode="auto">
            <a:xfrm>
              <a:off x="3215753" y="2485950"/>
              <a:ext cx="2291818" cy="863142"/>
            </a:xfrm>
            <a:prstGeom prst="round2SameRect">
              <a:avLst>
                <a:gd name="adj1" fmla="val 11724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226"/>
            <p:cNvSpPr/>
            <p:nvPr/>
          </p:nvSpPr>
          <p:spPr bwMode="auto">
            <a:xfrm>
              <a:off x="3201226" y="3287107"/>
              <a:ext cx="2329753" cy="79902"/>
            </a:xfrm>
            <a:prstGeom prst="round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片側の 2 つの角を丸めた四角形 227"/>
            <p:cNvSpPr/>
            <p:nvPr/>
          </p:nvSpPr>
          <p:spPr bwMode="auto">
            <a:xfrm rot="5400000">
              <a:off x="3058500" y="2764328"/>
              <a:ext cx="451927" cy="137426"/>
            </a:xfrm>
            <a:prstGeom prst="round2SameRect">
              <a:avLst>
                <a:gd name="adj1" fmla="val 18018"/>
                <a:gd name="adj2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228"/>
            <p:cNvSpPr/>
            <p:nvPr/>
          </p:nvSpPr>
          <p:spPr bwMode="auto">
            <a:xfrm>
              <a:off x="3440778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229"/>
            <p:cNvSpPr/>
            <p:nvPr/>
          </p:nvSpPr>
          <p:spPr bwMode="auto">
            <a:xfrm>
              <a:off x="5095308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片側の 2 つの角を丸めた四角形 230"/>
            <p:cNvSpPr/>
            <p:nvPr/>
          </p:nvSpPr>
          <p:spPr bwMode="auto">
            <a:xfrm>
              <a:off x="3846599" y="2647428"/>
              <a:ext cx="370049" cy="720053"/>
            </a:xfrm>
            <a:prstGeom prst="round2SameRect">
              <a:avLst>
                <a:gd name="adj1" fmla="val 11023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231"/>
            <p:cNvSpPr/>
            <p:nvPr/>
          </p:nvSpPr>
          <p:spPr bwMode="auto">
            <a:xfrm>
              <a:off x="3523263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232"/>
            <p:cNvSpPr/>
            <p:nvPr/>
          </p:nvSpPr>
          <p:spPr bwMode="auto">
            <a:xfrm>
              <a:off x="5009003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233"/>
            <p:cNvSpPr/>
            <p:nvPr/>
          </p:nvSpPr>
          <p:spPr bwMode="auto">
            <a:xfrm>
              <a:off x="5091488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234"/>
            <p:cNvSpPr/>
            <p:nvPr/>
          </p:nvSpPr>
          <p:spPr bwMode="auto">
            <a:xfrm>
              <a:off x="468289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235"/>
            <p:cNvSpPr/>
            <p:nvPr/>
          </p:nvSpPr>
          <p:spPr bwMode="auto">
            <a:xfrm>
              <a:off x="428157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236"/>
            <p:cNvSpPr/>
            <p:nvPr/>
          </p:nvSpPr>
          <p:spPr bwMode="auto">
            <a:xfrm>
              <a:off x="343575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237"/>
            <p:cNvSpPr/>
            <p:nvPr/>
          </p:nvSpPr>
          <p:spPr bwMode="auto">
            <a:xfrm>
              <a:off x="3888534" y="2705035"/>
              <a:ext cx="286177" cy="250525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3036510" y="70811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>
                <a:latin typeface="+mj-ea"/>
                <a:ea typeface="+mj-ea"/>
              </a:rPr>
              <a:t>◆送迎バス時刻表◆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7823655" y="593685"/>
            <a:ext cx="1584839" cy="675075"/>
            <a:chOff x="3201226" y="2485950"/>
            <a:chExt cx="2329753" cy="992377"/>
          </a:xfrm>
        </p:grpSpPr>
        <p:sp>
          <p:nvSpPr>
            <p:cNvPr id="18" name="片側の 2 つの角を丸めた四角形 225"/>
            <p:cNvSpPr/>
            <p:nvPr/>
          </p:nvSpPr>
          <p:spPr bwMode="auto">
            <a:xfrm>
              <a:off x="3215753" y="2485950"/>
              <a:ext cx="2291818" cy="863142"/>
            </a:xfrm>
            <a:prstGeom prst="round2SameRect">
              <a:avLst>
                <a:gd name="adj1" fmla="val 11724"/>
                <a:gd name="adj2" fmla="val 0"/>
              </a:avLst>
            </a:pr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角丸四角形 226"/>
            <p:cNvSpPr/>
            <p:nvPr/>
          </p:nvSpPr>
          <p:spPr bwMode="auto">
            <a:xfrm>
              <a:off x="3201226" y="3287107"/>
              <a:ext cx="2329753" cy="79902"/>
            </a:xfrm>
            <a:prstGeom prst="roundRect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片側の 2 つの角を丸めた四角形 227"/>
            <p:cNvSpPr/>
            <p:nvPr/>
          </p:nvSpPr>
          <p:spPr bwMode="auto">
            <a:xfrm rot="5400000">
              <a:off x="3058500" y="2764328"/>
              <a:ext cx="451927" cy="137426"/>
            </a:xfrm>
            <a:prstGeom prst="round2SameRect">
              <a:avLst>
                <a:gd name="adj1" fmla="val 18018"/>
                <a:gd name="adj2" fmla="val 0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28"/>
            <p:cNvSpPr/>
            <p:nvPr/>
          </p:nvSpPr>
          <p:spPr bwMode="auto">
            <a:xfrm>
              <a:off x="3440778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229"/>
            <p:cNvSpPr/>
            <p:nvPr/>
          </p:nvSpPr>
          <p:spPr bwMode="auto">
            <a:xfrm>
              <a:off x="5095308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片側の 2 つの角を丸めた四角形 230"/>
            <p:cNvSpPr/>
            <p:nvPr/>
          </p:nvSpPr>
          <p:spPr bwMode="auto">
            <a:xfrm>
              <a:off x="3846599" y="2647428"/>
              <a:ext cx="370049" cy="720053"/>
            </a:xfrm>
            <a:prstGeom prst="round2SameRect">
              <a:avLst>
                <a:gd name="adj1" fmla="val 11023"/>
                <a:gd name="adj2" fmla="val 0"/>
              </a:avLst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1"/>
            <p:cNvSpPr/>
            <p:nvPr/>
          </p:nvSpPr>
          <p:spPr bwMode="auto">
            <a:xfrm>
              <a:off x="3523263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32"/>
            <p:cNvSpPr/>
            <p:nvPr/>
          </p:nvSpPr>
          <p:spPr bwMode="auto">
            <a:xfrm>
              <a:off x="5009003" y="3145731"/>
              <a:ext cx="332598" cy="33259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33"/>
            <p:cNvSpPr/>
            <p:nvPr/>
          </p:nvSpPr>
          <p:spPr bwMode="auto">
            <a:xfrm>
              <a:off x="5091488" y="3228216"/>
              <a:ext cx="167628" cy="1676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34"/>
            <p:cNvSpPr/>
            <p:nvPr/>
          </p:nvSpPr>
          <p:spPr bwMode="auto">
            <a:xfrm>
              <a:off x="468289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35"/>
            <p:cNvSpPr/>
            <p:nvPr/>
          </p:nvSpPr>
          <p:spPr bwMode="auto">
            <a:xfrm>
              <a:off x="428157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36"/>
            <p:cNvSpPr/>
            <p:nvPr/>
          </p:nvSpPr>
          <p:spPr bwMode="auto">
            <a:xfrm>
              <a:off x="3435753" y="2660822"/>
              <a:ext cx="343767" cy="300941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37"/>
            <p:cNvSpPr/>
            <p:nvPr/>
          </p:nvSpPr>
          <p:spPr bwMode="auto">
            <a:xfrm>
              <a:off x="3888534" y="2705035"/>
              <a:ext cx="286177" cy="250525"/>
            </a:xfrm>
            <a:prstGeom prst="roundRect">
              <a:avLst>
                <a:gd name="adj" fmla="val 10217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正方形/長方形 31"/>
          <p:cNvSpPr/>
          <p:nvPr/>
        </p:nvSpPr>
        <p:spPr bwMode="auto">
          <a:xfrm>
            <a:off x="552390" y="5544235"/>
            <a:ext cx="457669" cy="945105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bg1"/>
                </a:solidFill>
                <a:latin typeface="+mj-ea"/>
                <a:ea typeface="+mj-ea"/>
              </a:rPr>
              <a:t>ご注意</a:t>
            </a: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1014700" y="5544235"/>
            <a:ext cx="8393795" cy="9451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lIns="108000" tIns="108000" rIns="108000" bIns="108000" rtlCol="0" anchor="t"/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交通状態や天候</a:t>
            </a:r>
            <a:r>
              <a:rPr lang="ja-JP" altLang="en-US" sz="1200" dirty="0">
                <a:latin typeface="+mj-ea"/>
                <a:ea typeface="+mj-ea"/>
              </a:rPr>
              <a:t>により遅延や運休する場合ありますのでご了承ください。</a:t>
            </a:r>
            <a:endParaRPr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車いすでご利用の場合は、付き添いの方もご同乗でお願いします。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kumimoji="1" lang="ja-JP" altLang="en-US" sz="1200" dirty="0">
                <a:latin typeface="+mj-ea"/>
                <a:ea typeface="+mj-ea"/>
              </a:rPr>
              <a:t>定員が超過する場合は、乗車をお断りする場合があります。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lang="ja-JP" altLang="en-US" sz="1200" dirty="0">
                <a:latin typeface="+mj-ea"/>
                <a:ea typeface="+mj-ea"/>
              </a:rPr>
              <a:t>施設ご利用以外の方は乗車できません。</a:t>
            </a:r>
            <a:endParaRPr kumimoji="1" lang="en-US" altLang="ja-JP" sz="1200" dirty="0">
              <a:latin typeface="+mj-ea"/>
              <a:ea typeface="+mj-ea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495605" y="179586"/>
            <a:ext cx="13356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000" dirty="0">
                <a:latin typeface="+mj-ea"/>
                <a:ea typeface="+mj-ea"/>
              </a:rPr>
              <a:t>（</a:t>
            </a:r>
            <a:r>
              <a:rPr kumimoji="1" lang="en-US" altLang="ja-JP" sz="1000" dirty="0">
                <a:latin typeface="+mj-ea"/>
                <a:ea typeface="+mj-ea"/>
              </a:rPr>
              <a:t>20xx</a:t>
            </a:r>
            <a:r>
              <a:rPr kumimoji="1" lang="ja-JP" altLang="en-US" sz="1000" dirty="0">
                <a:latin typeface="+mj-ea"/>
                <a:ea typeface="+mj-ea"/>
              </a:rPr>
              <a:t>年</a:t>
            </a:r>
            <a:r>
              <a:rPr kumimoji="1" lang="en-US" altLang="ja-JP" sz="1000" dirty="0">
                <a:latin typeface="+mj-ea"/>
                <a:ea typeface="+mj-ea"/>
              </a:rPr>
              <a:t>1</a:t>
            </a:r>
            <a:r>
              <a:rPr kumimoji="1" lang="ja-JP" altLang="en-US" sz="1000" dirty="0">
                <a:latin typeface="+mj-ea"/>
                <a:ea typeface="+mj-ea"/>
              </a:rPr>
              <a:t>月改定）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956633" y="342610"/>
            <a:ext cx="2037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/>
              <a:t>〇〇</a:t>
            </a:r>
            <a:r>
              <a:rPr lang="ja-JP" altLang="en-US" sz="2400" b="1" dirty="0">
                <a:latin typeface="+mj-lt"/>
              </a:rPr>
              <a:t>〇〇</a:t>
            </a:r>
            <a:r>
              <a:rPr kumimoji="1" lang="ja-JP" altLang="en-US" sz="2400" b="1" dirty="0">
                <a:latin typeface="+mj-lt"/>
                <a:ea typeface="+mj-ea"/>
              </a:rPr>
              <a:t>病院</a:t>
            </a:r>
          </a:p>
        </p:txBody>
      </p:sp>
      <p:graphicFrame>
        <p:nvGraphicFramePr>
          <p:cNvPr id="36" name="表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661565"/>
              </p:ext>
            </p:extLst>
          </p:nvPr>
        </p:nvGraphicFramePr>
        <p:xfrm>
          <a:off x="542511" y="1681715"/>
          <a:ext cx="2494000" cy="170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46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490623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022131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平日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時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>
                          <a:latin typeface="+mj-ea"/>
                          <a:ea typeface="+mj-ea"/>
                        </a:rPr>
                        <a:t>日曜・祝日</a:t>
                      </a:r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08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09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10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16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38" name="テキスト ボックス 37"/>
          <p:cNvSpPr txBox="1"/>
          <p:nvPr/>
        </p:nvSpPr>
        <p:spPr>
          <a:xfrm>
            <a:off x="542511" y="1454617"/>
            <a:ext cx="249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〇〇〇駅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graphicFrame>
        <p:nvGraphicFramePr>
          <p:cNvPr id="46" name="表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463526"/>
              </p:ext>
            </p:extLst>
          </p:nvPr>
        </p:nvGraphicFramePr>
        <p:xfrm>
          <a:off x="542511" y="3681430"/>
          <a:ext cx="2494000" cy="170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46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490623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022131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平日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時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>
                          <a:latin typeface="+mj-ea"/>
                          <a:ea typeface="+mj-ea"/>
                        </a:rPr>
                        <a:t>日曜・祝日</a:t>
                      </a:r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08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09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10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16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47" name="テキスト ボックス 46"/>
          <p:cNvSpPr txBox="1"/>
          <p:nvPr/>
        </p:nvSpPr>
        <p:spPr>
          <a:xfrm>
            <a:off x="542511" y="3454332"/>
            <a:ext cx="249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〇〇〇駅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graphicFrame>
        <p:nvGraphicFramePr>
          <p:cNvPr id="48" name="表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478040"/>
              </p:ext>
            </p:extLst>
          </p:nvPr>
        </p:nvGraphicFramePr>
        <p:xfrm>
          <a:off x="6900582" y="1681715"/>
          <a:ext cx="2494000" cy="170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46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490623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022131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平日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時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>
                          <a:latin typeface="+mj-ea"/>
                          <a:ea typeface="+mj-ea"/>
                        </a:rPr>
                        <a:t>日曜・祝日</a:t>
                      </a:r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08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09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10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16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49" name="テキスト ボックス 48"/>
          <p:cNvSpPr txBox="1"/>
          <p:nvPr/>
        </p:nvSpPr>
        <p:spPr>
          <a:xfrm>
            <a:off x="6900582" y="1454617"/>
            <a:ext cx="249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〇〇〇駅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graphicFrame>
        <p:nvGraphicFramePr>
          <p:cNvPr id="50" name="表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597908"/>
              </p:ext>
            </p:extLst>
          </p:nvPr>
        </p:nvGraphicFramePr>
        <p:xfrm>
          <a:off x="6900582" y="3681430"/>
          <a:ext cx="2494000" cy="170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46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490623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022131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平日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時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>
                          <a:latin typeface="+mj-ea"/>
                          <a:ea typeface="+mj-ea"/>
                        </a:rPr>
                        <a:t>日曜・祝日</a:t>
                      </a:r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08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09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10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16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51" name="テキスト ボックス 50"/>
          <p:cNvSpPr txBox="1"/>
          <p:nvPr/>
        </p:nvSpPr>
        <p:spPr>
          <a:xfrm>
            <a:off x="6900582" y="3454332"/>
            <a:ext cx="249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〇〇〇駅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graphicFrame>
        <p:nvGraphicFramePr>
          <p:cNvPr id="52" name="表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478040"/>
              </p:ext>
            </p:extLst>
          </p:nvPr>
        </p:nvGraphicFramePr>
        <p:xfrm>
          <a:off x="3653180" y="1681715"/>
          <a:ext cx="2494000" cy="170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46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490623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022131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平日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時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>
                          <a:latin typeface="+mj-ea"/>
                          <a:ea typeface="+mj-ea"/>
                        </a:rPr>
                        <a:t>日曜・祝日</a:t>
                      </a:r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08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09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10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16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53" name="テキスト ボックス 52"/>
          <p:cNvSpPr txBox="1"/>
          <p:nvPr/>
        </p:nvSpPr>
        <p:spPr>
          <a:xfrm>
            <a:off x="3653180" y="1454617"/>
            <a:ext cx="249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〇〇〇駅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graphicFrame>
        <p:nvGraphicFramePr>
          <p:cNvPr id="54" name="表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585028"/>
              </p:ext>
            </p:extLst>
          </p:nvPr>
        </p:nvGraphicFramePr>
        <p:xfrm>
          <a:off x="3653180" y="3681430"/>
          <a:ext cx="2494000" cy="1702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46">
                  <a:extLst>
                    <a:ext uri="{9D8B030D-6E8A-4147-A177-3AD203B41FA5}">
                      <a16:colId xmlns:a16="http://schemas.microsoft.com/office/drawing/2014/main" val="3789631970"/>
                    </a:ext>
                  </a:extLst>
                </a:gridCol>
                <a:gridCol w="490623">
                  <a:extLst>
                    <a:ext uri="{9D8B030D-6E8A-4147-A177-3AD203B41FA5}">
                      <a16:colId xmlns:a16="http://schemas.microsoft.com/office/drawing/2014/main" val="3271267912"/>
                    </a:ext>
                  </a:extLst>
                </a:gridCol>
                <a:gridCol w="1022131">
                  <a:extLst>
                    <a:ext uri="{9D8B030D-6E8A-4147-A177-3AD203B41FA5}">
                      <a16:colId xmlns:a16="http://schemas.microsoft.com/office/drawing/2014/main" val="1895057512"/>
                    </a:ext>
                  </a:extLst>
                </a:gridCol>
              </a:tblGrid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平日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+mj-ea"/>
                          <a:ea typeface="+mj-ea"/>
                        </a:rPr>
                        <a:t>時</a:t>
                      </a: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>
                          <a:latin typeface="+mj-ea"/>
                          <a:ea typeface="+mj-ea"/>
                        </a:rPr>
                        <a:t>日曜・祝日</a:t>
                      </a:r>
                      <a:endParaRPr kumimoji="1" lang="ja-JP" altLang="en-US" sz="800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14725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540357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08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63354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09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18653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10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30733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11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281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12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09555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13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083009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14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150336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15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077801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16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7461115"/>
                  </a:ext>
                </a:extLst>
              </a:tr>
              <a:tr h="1418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1" dirty="0">
                          <a:latin typeface="+mj-ea"/>
                          <a:ea typeface="+mj-ea"/>
                        </a:rPr>
                        <a:t>17</a:t>
                      </a:r>
                      <a:endParaRPr kumimoji="1" lang="ja-JP" altLang="en-US" sz="800" b="1" dirty="0">
                        <a:latin typeface="+mj-ea"/>
                        <a:ea typeface="+mj-ea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00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10</a:t>
                      </a:r>
                      <a:r>
                        <a:rPr kumimoji="1" lang="ja-JP" altLang="en-US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　</a:t>
                      </a:r>
                      <a:r>
                        <a:rPr kumimoji="1" lang="en-US" altLang="ja-JP" sz="800" kern="1200" dirty="0">
                          <a:solidFill>
                            <a:schemeClr val="dk1"/>
                          </a:solidFill>
                          <a:latin typeface="+mj-ea"/>
                          <a:ea typeface="+mj-ea"/>
                          <a:cs typeface="+mn-cs"/>
                        </a:rPr>
                        <a:t>20</a:t>
                      </a:r>
                      <a:endParaRPr kumimoji="1" lang="ja-JP" altLang="en-US" sz="800" kern="1200" dirty="0">
                        <a:solidFill>
                          <a:schemeClr val="dk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122806"/>
                  </a:ext>
                </a:extLst>
              </a:tr>
            </a:tbl>
          </a:graphicData>
        </a:graphic>
      </p:graphicFrame>
      <p:sp>
        <p:nvSpPr>
          <p:cNvPr id="55" name="テキスト ボックス 54"/>
          <p:cNvSpPr txBox="1"/>
          <p:nvPr/>
        </p:nvSpPr>
        <p:spPr>
          <a:xfrm>
            <a:off x="3653180" y="3454332"/>
            <a:ext cx="249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+mj-ea"/>
                <a:ea typeface="+mj-ea"/>
              </a:rPr>
              <a:t>〇〇〇駅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990061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755</Words>
  <Application>Microsoft Office PowerPoint</Application>
  <PresentationFormat>A4 210 x 297 mm</PresentationFormat>
  <Paragraphs>475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メイリオ</vt:lpstr>
      <vt:lpstr>Arial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pptx510_送迎バス時刻表</dc:title>
  <dc:subject>pptx510_送迎バス時刻表</dc:subject>
  <dc:creator>http://www.digipot.net</dc:creator>
  <cp:lastModifiedBy/>
  <cp:revision>1</cp:revision>
  <dcterms:created xsi:type="dcterms:W3CDTF">2014-01-30T05:12:09Z</dcterms:created>
  <dcterms:modified xsi:type="dcterms:W3CDTF">2017-02-08T01:59:47Z</dcterms:modified>
  <cp:category/>
  <cp:version>1</cp:version>
</cp:coreProperties>
</file>